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1"/>
  </p:notesMasterIdLst>
  <p:sldIdLst>
    <p:sldId id="257" r:id="rId2"/>
    <p:sldId id="259" r:id="rId3"/>
    <p:sldId id="260" r:id="rId4"/>
    <p:sldId id="261" r:id="rId5"/>
    <p:sldId id="262" r:id="rId6"/>
    <p:sldId id="268" r:id="rId7"/>
    <p:sldId id="263" r:id="rId8"/>
    <p:sldId id="269" r:id="rId9"/>
    <p:sldId id="270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80" autoAdjust="0"/>
  </p:normalViewPr>
  <p:slideViewPr>
    <p:cSldViewPr>
      <p:cViewPr>
        <p:scale>
          <a:sx n="59" d="100"/>
          <a:sy n="59" d="100"/>
        </p:scale>
        <p:origin x="-1452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0"/>
  <c:chart>
    <c:autoTitleDeleted val="1"/>
    <c:plotArea>
      <c:layout>
        <c:manualLayout>
          <c:layoutTarget val="inner"/>
          <c:xMode val="edge"/>
          <c:yMode val="edge"/>
          <c:x val="0.12559808612440282"/>
          <c:y val="5.0420168067226892E-2"/>
          <c:w val="0.54545454545454541"/>
          <c:h val="0.67436974789915971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социальных расходов сельского поселения Сорум за 1 квартал 2021 года (исполнено тыс. рублей) </c:v>
                </c:pt>
              </c:strCache>
            </c:strRef>
          </c:tx>
          <c:spPr>
            <a:solidFill>
              <a:srgbClr val="0000FF"/>
            </a:solidFill>
            <a:ln w="25345">
              <a:noFill/>
            </a:ln>
            <a:effectLst>
              <a:outerShdw dist="35921" dir="2700000" algn="br">
                <a:srgbClr val="000000"/>
              </a:outerShdw>
            </a:effectLst>
          </c:spPr>
          <c:dLbls>
            <c:dLbl>
              <c:idx val="0"/>
              <c:layout>
                <c:manualLayout>
                  <c:x val="2.0719620012615851E-3"/>
                  <c:y val="-0.3355661985550780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823,1</a:t>
                    </a:r>
                  </a:p>
                </c:rich>
              </c:tx>
              <c:dLblPos val="ctr"/>
              <c:showVal val="1"/>
            </c:dLbl>
            <c:dLbl>
              <c:idx val="1"/>
              <c:layout>
                <c:manualLayout>
                  <c:x val="1.164203859172253E-3"/>
                  <c:y val="-4.570046269989447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20,5</a:t>
                    </a:r>
                  </a:p>
                  <a:p>
                    <a:endParaRPr lang="en-US" b="1" dirty="0"/>
                  </a:p>
                </c:rich>
              </c:tx>
              <c:dLblPos val="ctr"/>
              <c:showVal val="1"/>
            </c:dLbl>
            <c:dLbl>
              <c:idx val="2"/>
              <c:layout>
                <c:manualLayout>
                  <c:x val="7.3609372730293714E-3"/>
                  <c:y val="-0.3425739102199861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700,0</a:t>
                    </a:r>
                    <a:endParaRPr lang="en-US" b="1" dirty="0"/>
                  </a:p>
                </c:rich>
              </c:tx>
              <c:dLblPos val="ctr"/>
              <c:showVal val="1"/>
            </c:dLbl>
            <c:spPr>
              <a:noFill/>
              <a:ln w="25345">
                <a:noFill/>
              </a:ln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Культура, кинематография</c:v>
                </c:pt>
                <c:pt idx="1">
                  <c:v>Социальная политика</c:v>
                </c:pt>
                <c:pt idx="2">
                  <c:v>Физическая культура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823.1</c:v>
                </c:pt>
                <c:pt idx="1">
                  <c:v>23.1</c:v>
                </c:pt>
                <c:pt idx="2">
                  <c:v>700</c:v>
                </c:pt>
              </c:numCache>
            </c:numRef>
          </c:val>
        </c:ser>
        <c:gapWidth val="100"/>
        <c:overlap val="100"/>
        <c:axId val="88394368"/>
        <c:axId val="122163584"/>
      </c:barChart>
      <c:catAx>
        <c:axId val="88394368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397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2163584"/>
        <c:crosses val="autoZero"/>
        <c:auto val="1"/>
        <c:lblAlgn val="ctr"/>
        <c:lblOffset val="100"/>
      </c:catAx>
      <c:valAx>
        <c:axId val="122163584"/>
        <c:scaling>
          <c:orientation val="minMax"/>
        </c:scaling>
        <c:axPos val="l"/>
        <c:majorGridlines/>
        <c:numFmt formatCode="0.0" sourceLinked="1"/>
        <c:tickLblPos val="nextTo"/>
        <c:crossAx val="88394368"/>
        <c:crosses val="autoZero"/>
        <c:crossBetween val="between"/>
      </c:valAx>
      <c:spPr>
        <a:noFill/>
        <a:ln w="25345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000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464114832536226"/>
          <c:y val="2.5210084033613446E-2"/>
          <c:w val="0.32535884988946251"/>
          <c:h val="0.48163714587222989"/>
        </c:manualLayout>
      </c:layout>
      <c:txPr>
        <a:bodyPr/>
        <a:lstStyle/>
        <a:p>
          <a:pPr>
            <a:defRPr sz="1557" b="1" i="1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96"/>
      </a:pPr>
      <a:endParaRPr lang="ru-R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0.17629</cdr:x>
      <cdr:y>0.03489</cdr:y>
    </cdr:from>
    <cdr:to>
      <cdr:x>0.2687</cdr:x>
      <cdr:y>0.1424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417493" y="161181"/>
          <a:ext cx="743040" cy="4966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0.36701</cdr:x>
      <cdr:y>0.69771</cdr:y>
    </cdr:from>
    <cdr:to>
      <cdr:x>0.45113</cdr:x>
      <cdr:y>0.79423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2894778" y="3103749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C51438-35A4-4E8C-B8BC-41E3457A3F12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9656B8-52F0-42A2-92D4-0336D0D99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8855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1A2857-FE33-4327-ADCD-0ED7F1F28A2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9656B8-52F0-42A2-92D4-0336D0D9905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FCF0A-E968-4E12-84E0-8021A6E5EF73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735B5-D18D-4F94-AB62-5097FB1E2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39A68-7F86-4A50-9744-6BE0B9809FB5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16A15-0322-4AC9-8C51-D44AFC82E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E5CEE-44D3-4ADD-B1D1-86AF87DFC41F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DAC61-9329-4CFC-8310-3E3BC7387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0FEC4-26E1-4A2E-94AC-D572B34603D1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7B0E9-22C9-4316-9800-E336AB7A9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C488-F10A-48EF-893A-775906B4807A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EF972-709C-4C12-A621-5E1E41521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D61A1-008B-4E82-860D-B8C5C7580D83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33AC-E4EA-4B13-B443-6438EB47E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47B5D-820C-4FD4-83C6-E64D74782EC2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9A9A5-FE67-44C3-8172-3F1B19E17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4F2BC-4BCC-474A-89B7-804388C19901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0B8C-4DCE-45C7-A72B-EACA6DB7F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1815D-B3DA-4458-8645-8AD44F66F943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82A57-8627-4F55-AFAD-4F688EC70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18A3-C0AF-40B5-A60B-651F5F7E6004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E9B37-9613-4E2D-82FC-D994BE571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A4685-31DC-4B97-97FA-2B45E4AFE7E5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2B1FF-E638-4ED3-9F8B-8BBFB6EEAF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F53ECC3-A032-4601-A654-F8838756A4DD}" type="datetimeFigureOut">
              <a:rPr lang="ru-RU"/>
              <a:pPr>
                <a:defRPr/>
              </a:pPr>
              <a:t>23.08.2021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02AE124-DAA5-4C68-AAB0-97FDA36C2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9" r:id="rId2"/>
    <p:sldLayoutId id="2147483901" r:id="rId3"/>
    <p:sldLayoutId id="2147483898" r:id="rId4"/>
    <p:sldLayoutId id="2147483897" r:id="rId5"/>
    <p:sldLayoutId id="2147483896" r:id="rId6"/>
    <p:sldLayoutId id="2147483895" r:id="rId7"/>
    <p:sldLayoutId id="2147483894" r:id="rId8"/>
    <p:sldLayoutId id="2147483902" r:id="rId9"/>
    <p:sldLayoutId id="2147483893" r:id="rId10"/>
    <p:sldLayoutId id="2147483892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1.xls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Microsoft_Office_Excel_97-20032.xls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_____Microsoft_Office_Excel_97-20033.xls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8" y="1773238"/>
            <a:ext cx="8075612" cy="3984625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бюджета поселения за первый квартал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6620272" cy="1080120"/>
          </a:xfrm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Сорум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</a:p>
        </p:txBody>
      </p:sp>
      <p:pic>
        <p:nvPicPr>
          <p:cNvPr id="14339" name="Рисунок 7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31800"/>
            <a:ext cx="107156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 descr="F:\Центральная площадь 2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2924944"/>
            <a:ext cx="8496944" cy="37444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9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Прямоугольник 3"/>
          <p:cNvSpPr>
            <a:spLocks noChangeArrowheads="1"/>
          </p:cNvSpPr>
          <p:nvPr/>
        </p:nvSpPr>
        <p:spPr bwMode="auto">
          <a:xfrm>
            <a:off x="476250" y="1772816"/>
            <a:ext cx="81280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В качестве основных приоритетов бюджетных расходов определено безусловное выполнение социальных обязательств: </a:t>
            </a:r>
          </a:p>
          <a:p>
            <a:pPr indent="449263"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 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выплата заработной платы работникам бюджетной сферы; </a:t>
            </a:r>
            <a:endParaRPr lang="ru-RU" sz="1600" b="1" i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повышение качества жизни населения;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реализация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мер, направленных на стабилизацию ситуации на рынке труда;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предоставление в полном объеме населению поселения качественных услуг культуры;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совершенствование правового положения муниципальных учреждений социальной сферы; </a:t>
            </a:r>
          </a:p>
          <a:p>
            <a:pPr indent="449263" algn="just">
              <a:buFont typeface="Wingdings" pitchFamily="2" charset="2"/>
              <a:buChar char="ü"/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проведение мероприятий, направленных на модернизацию и технологическое развитие экономики поселения, повышение ее энергетической эффективности.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3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4" name="Группа 3"/>
          <p:cNvGrpSpPr>
            <a:grpSpLocks/>
          </p:cNvGrpSpPr>
          <p:nvPr/>
        </p:nvGrpSpPr>
        <p:grpSpPr bwMode="auto">
          <a:xfrm>
            <a:off x="3143250" y="2174875"/>
            <a:ext cx="5294313" cy="4219575"/>
            <a:chOff x="3143489" y="2175072"/>
            <a:chExt cx="5293631" cy="4219574"/>
          </a:xfrm>
        </p:grpSpPr>
        <p:sp>
          <p:nvSpPr>
            <p:cNvPr id="7" name="Полилиния 6"/>
            <p:cNvSpPr/>
            <p:nvPr/>
          </p:nvSpPr>
          <p:spPr>
            <a:xfrm rot="21600000">
              <a:off x="3143489" y="2175072"/>
              <a:ext cx="5293631" cy="1220788"/>
            </a:xfrm>
            <a:custGeom>
              <a:avLst/>
              <a:gdLst>
                <a:gd name="connsiteX0" fmla="*/ 0 w 5293630"/>
                <a:gd name="connsiteY0" fmla="*/ 0 h 1220074"/>
                <a:gd name="connsiteX1" fmla="*/ 4683593 w 5293630"/>
                <a:gd name="connsiteY1" fmla="*/ 0 h 1220074"/>
                <a:gd name="connsiteX2" fmla="*/ 5293630 w 5293630"/>
                <a:gd name="connsiteY2" fmla="*/ 610037 h 1220074"/>
                <a:gd name="connsiteX3" fmla="*/ 4683593 w 5293630"/>
                <a:gd name="connsiteY3" fmla="*/ 1220074 h 1220074"/>
                <a:gd name="connsiteX4" fmla="*/ 0 w 5293630"/>
                <a:gd name="connsiteY4" fmla="*/ 1220074 h 1220074"/>
                <a:gd name="connsiteX5" fmla="*/ 0 w 5293630"/>
                <a:gd name="connsiteY5" fmla="*/ 0 h 1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3630" h="1220074">
                  <a:moveTo>
                    <a:pt x="5293630" y="1220073"/>
                  </a:moveTo>
                  <a:lnTo>
                    <a:pt x="610037" y="1220073"/>
                  </a:lnTo>
                  <a:lnTo>
                    <a:pt x="0" y="610037"/>
                  </a:lnTo>
                  <a:lnTo>
                    <a:pt x="610037" y="1"/>
                  </a:lnTo>
                  <a:lnTo>
                    <a:pt x="5293630" y="1"/>
                  </a:lnTo>
                  <a:lnTo>
                    <a:pt x="5293630" y="1220073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843037" tIns="68581" rIns="128016" bIns="6858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Доходы </a:t>
              </a:r>
              <a:r>
                <a:rPr lang="en-US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24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1680,2</a:t>
              </a:r>
              <a:r>
                <a:rPr lang="ru-RU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 rot="21600000">
              <a:off x="3143489" y="3611760"/>
              <a:ext cx="5293631" cy="1219200"/>
            </a:xfrm>
            <a:custGeom>
              <a:avLst/>
              <a:gdLst>
                <a:gd name="connsiteX0" fmla="*/ 0 w 5293630"/>
                <a:gd name="connsiteY0" fmla="*/ 0 h 1220074"/>
                <a:gd name="connsiteX1" fmla="*/ 4683593 w 5293630"/>
                <a:gd name="connsiteY1" fmla="*/ 0 h 1220074"/>
                <a:gd name="connsiteX2" fmla="*/ 5293630 w 5293630"/>
                <a:gd name="connsiteY2" fmla="*/ 610037 h 1220074"/>
                <a:gd name="connsiteX3" fmla="*/ 4683593 w 5293630"/>
                <a:gd name="connsiteY3" fmla="*/ 1220074 h 1220074"/>
                <a:gd name="connsiteX4" fmla="*/ 0 w 5293630"/>
                <a:gd name="connsiteY4" fmla="*/ 1220074 h 1220074"/>
                <a:gd name="connsiteX5" fmla="*/ 0 w 5293630"/>
                <a:gd name="connsiteY5" fmla="*/ 0 h 1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3630" h="1220074">
                  <a:moveTo>
                    <a:pt x="5293630" y="1220073"/>
                  </a:moveTo>
                  <a:lnTo>
                    <a:pt x="610037" y="1220073"/>
                  </a:lnTo>
                  <a:lnTo>
                    <a:pt x="0" y="610037"/>
                  </a:lnTo>
                  <a:lnTo>
                    <a:pt x="610037" y="1"/>
                  </a:lnTo>
                  <a:lnTo>
                    <a:pt x="5293630" y="1"/>
                  </a:lnTo>
                  <a:lnTo>
                    <a:pt x="5293630" y="1220073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843037" tIns="68580" rIns="128016" bIns="68581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Расходы </a:t>
              </a:r>
              <a:r>
                <a:rPr lang="en-US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ru-RU" sz="24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6033,8 </a:t>
              </a:r>
              <a:r>
                <a:rPr lang="ru-RU" sz="21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sz="21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 rot="21600000">
              <a:off x="3143489" y="5173859"/>
              <a:ext cx="5293631" cy="1220787"/>
            </a:xfrm>
            <a:custGeom>
              <a:avLst/>
              <a:gdLst>
                <a:gd name="connsiteX0" fmla="*/ 0 w 5293630"/>
                <a:gd name="connsiteY0" fmla="*/ 0 h 1220074"/>
                <a:gd name="connsiteX1" fmla="*/ 4683593 w 5293630"/>
                <a:gd name="connsiteY1" fmla="*/ 0 h 1220074"/>
                <a:gd name="connsiteX2" fmla="*/ 5293630 w 5293630"/>
                <a:gd name="connsiteY2" fmla="*/ 610037 h 1220074"/>
                <a:gd name="connsiteX3" fmla="*/ 4683593 w 5293630"/>
                <a:gd name="connsiteY3" fmla="*/ 1220074 h 1220074"/>
                <a:gd name="connsiteX4" fmla="*/ 0 w 5293630"/>
                <a:gd name="connsiteY4" fmla="*/ 1220074 h 1220074"/>
                <a:gd name="connsiteX5" fmla="*/ 0 w 5293630"/>
                <a:gd name="connsiteY5" fmla="*/ 0 h 122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3630" h="1220074">
                  <a:moveTo>
                    <a:pt x="5293630" y="1220073"/>
                  </a:moveTo>
                  <a:lnTo>
                    <a:pt x="610037" y="1220073"/>
                  </a:lnTo>
                  <a:lnTo>
                    <a:pt x="0" y="610037"/>
                  </a:lnTo>
                  <a:lnTo>
                    <a:pt x="610037" y="1"/>
                  </a:lnTo>
                  <a:lnTo>
                    <a:pt x="5293630" y="1"/>
                  </a:lnTo>
                  <a:lnTo>
                    <a:pt x="5293630" y="1220073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843037" tIns="68581" rIns="128017" bIns="6858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Дефицит</a:t>
              </a:r>
              <a:r>
                <a:rPr lang="en-US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–</a:t>
              </a:r>
              <a:r>
                <a:rPr lang="ru-RU" sz="24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146,3 </a:t>
              </a:r>
              <a:r>
                <a:rPr lang="ru-RU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</a:p>
          </p:txBody>
        </p:sp>
      </p:grpSp>
      <p:pic>
        <p:nvPicPr>
          <p:cNvPr id="17415" name="Рисунок 11" descr="Вырезка экран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295636" y="5174572"/>
            <a:ext cx="1620180" cy="122007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331641" y="3708627"/>
            <a:ext cx="1368151" cy="1024921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295636" y="3702881"/>
            <a:ext cx="1652969" cy="123828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295636" y="2265613"/>
            <a:ext cx="1620180" cy="121372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7" name="Рисунок 2" descr="Вырезка экрана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455613"/>
            <a:ext cx="10715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8" name="Диаграмма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56544116"/>
              </p:ext>
            </p:extLst>
          </p:nvPr>
        </p:nvGraphicFramePr>
        <p:xfrm>
          <a:off x="-15875" y="1843088"/>
          <a:ext cx="8799513" cy="5119687"/>
        </p:xfrm>
        <a:graphic>
          <a:graphicData uri="http://schemas.openxmlformats.org/presentationml/2006/ole">
            <p:oleObj spid="_x0000_s18450" name="Worksheet" r:id="rId6" imgW="7791573" imgH="4152928" progId="Excel.Sheet.8">
              <p:embed/>
            </p:oleObj>
          </a:graphicData>
        </a:graphic>
      </p:graphicFrame>
      <p:pic>
        <p:nvPicPr>
          <p:cNvPr id="18451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2564904"/>
            <a:ext cx="7200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52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9288" y="2493963"/>
            <a:ext cx="2254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53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9288" y="2493963"/>
            <a:ext cx="2254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5" name="Рисунок 2" descr="Вырезка экрана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6" name="Диаграмма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74664830"/>
              </p:ext>
            </p:extLst>
          </p:nvPr>
        </p:nvGraphicFramePr>
        <p:xfrm>
          <a:off x="-74613" y="1849438"/>
          <a:ext cx="10007601" cy="4870450"/>
        </p:xfrm>
        <a:graphic>
          <a:graphicData uri="http://schemas.openxmlformats.org/presentationml/2006/ole">
            <p:oleObj spid="_x0000_s20498" name="Worksheet" r:id="rId5" imgW="9496520" imgH="4838829" progId="Excel.Sheet.8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0441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19672" y="1"/>
            <a:ext cx="6420444" cy="126876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eaLnBrk="0" hangingPunct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Анализ исполнения расходной части бюджета сельского поселения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Сорум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квартал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года                                  по функциональной структуре расходов. </a:t>
            </a:r>
            <a:endParaRPr lang="ru-RU" alt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9" name="Рисунок 7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aphicFrame>
        <p:nvGraphicFramePr>
          <p:cNvPr id="29773" name="Group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6911473"/>
              </p:ext>
            </p:extLst>
          </p:nvPr>
        </p:nvGraphicFramePr>
        <p:xfrm>
          <a:off x="552450" y="1268758"/>
          <a:ext cx="8039100" cy="5522736"/>
        </p:xfrm>
        <a:graphic>
          <a:graphicData uri="http://schemas.openxmlformats.org/drawingml/2006/table">
            <a:tbl>
              <a:tblPr/>
              <a:tblGrid>
                <a:gridCol w="2994025"/>
                <a:gridCol w="1736725"/>
                <a:gridCol w="1730375"/>
                <a:gridCol w="1577975"/>
              </a:tblGrid>
              <a:tr h="37831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а и м е н о в а н и е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за1 квартал 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39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Утверждено, рублей                       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Исполнено, рублей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46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7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расходы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13 443 300,00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3 888 947,62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29,0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77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466 400,00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92 663,07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81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105 500,00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20 700,00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19,7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73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3 279 227,23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161 485,29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7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3 442 497,63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326 506,63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1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1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4 565 700,00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823 091,05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0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68 300,00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20 482,00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73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4 656 500,00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700 000,00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0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028 824,86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033 875,66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73321741"/>
              </p:ext>
            </p:extLst>
          </p:nvPr>
        </p:nvGraphicFramePr>
        <p:xfrm>
          <a:off x="130175" y="1971675"/>
          <a:ext cx="8040688" cy="461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19672" y="224644"/>
            <a:ext cx="6420444" cy="9001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коммунальное хозяйство. </a:t>
            </a:r>
            <a:endParaRPr lang="ru-RU" altLang="ru-RU" sz="20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7" name="Рисунок 7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aphicFrame>
        <p:nvGraphicFramePr>
          <p:cNvPr id="30729" name="Диаграмма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64978589"/>
              </p:ext>
            </p:extLst>
          </p:nvPr>
        </p:nvGraphicFramePr>
        <p:xfrm>
          <a:off x="504825" y="1052737"/>
          <a:ext cx="8051800" cy="2592288"/>
        </p:xfrm>
        <a:graphic>
          <a:graphicData uri="http://schemas.openxmlformats.org/presentationml/2006/ole">
            <p:oleObj spid="_x0000_s30741" name="Worksheet" r:id="rId5" imgW="9982143" imgH="2743335" progId="Excel.Sheet.8">
              <p:embed/>
            </p:oleObj>
          </a:graphicData>
        </a:graphic>
      </p:graphicFrame>
      <p:graphicFrame>
        <p:nvGraphicFramePr>
          <p:cNvPr id="30760" name="Group 4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5599961"/>
              </p:ext>
            </p:extLst>
          </p:nvPr>
        </p:nvGraphicFramePr>
        <p:xfrm>
          <a:off x="683568" y="3717032"/>
          <a:ext cx="6913563" cy="2842261"/>
        </p:xfrm>
        <a:graphic>
          <a:graphicData uri="http://schemas.openxmlformats.org/drawingml/2006/table">
            <a:tbl>
              <a:tblPr/>
              <a:tblGrid>
                <a:gridCol w="3203575"/>
                <a:gridCol w="1836985"/>
                <a:gridCol w="1873003"/>
              </a:tblGrid>
              <a:tr h="2079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в том числе:</a:t>
                      </a:r>
                    </a:p>
                  </a:txBody>
                  <a:tcPr marL="9526" marR="9526" marT="9523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а и м е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 в а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е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за 1 квартал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Утверждено, рублей                       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Исполнено, рублей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291 900,00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5 483,16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3 150 597,6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32 1023,5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3 442 497,63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326 506,63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5" y="1556792"/>
            <a:ext cx="8136905" cy="2376264"/>
          </a:xfrm>
        </p:spPr>
        <p:txBody>
          <a:bodyPr/>
          <a:lstStyle/>
          <a:p>
            <a:pPr marL="182880" indent="0">
              <a:buNone/>
            </a:pP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800" i="1" dirty="0" smtClean="0"/>
              <a:t>Администрация сельского поселения </a:t>
            </a:r>
            <a:r>
              <a:rPr lang="ru-RU" sz="2800" i="1" dirty="0" err="1" smtClean="0"/>
              <a:t>Сорум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Адрес фактический: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ru-RU" sz="2400" i="1" dirty="0" smtClean="0"/>
              <a:t> ул.Центральная, 34.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ru-RU" sz="2400" i="1" dirty="0" err="1" smtClean="0"/>
              <a:t>п.Сорум</a:t>
            </a:r>
            <a:r>
              <a:rPr lang="ru-RU" sz="2400" i="1" dirty="0" smtClean="0"/>
              <a:t>, Белоярский р-н, ХМАО-ЮГРА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>E-mail</a:t>
            </a:r>
            <a:r>
              <a:rPr lang="ru-RU" sz="2400" i="1" dirty="0" smtClean="0"/>
              <a:t>: </a:t>
            </a:r>
            <a:r>
              <a:rPr lang="en-US" sz="2400" i="1" dirty="0" smtClean="0"/>
              <a:t>admsorum86@yandex.ru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1600" i="1" dirty="0" smtClean="0"/>
              <a:t>Глава администрации </a:t>
            </a:r>
            <a:r>
              <a:rPr lang="ru-RU" sz="1600" i="1" dirty="0" err="1" smtClean="0"/>
              <a:t>Маковей</a:t>
            </a:r>
            <a:r>
              <a:rPr lang="ru-RU" sz="1600" i="1" dirty="0" smtClean="0"/>
              <a:t> Мария Михайловна, тел. (34670) 36-3-65</a:t>
            </a:r>
            <a:br>
              <a:rPr lang="ru-RU" sz="1600" i="1" dirty="0" smtClean="0"/>
            </a:br>
            <a:r>
              <a:rPr lang="ru-RU" sz="1600" i="1" dirty="0" smtClean="0"/>
              <a:t>секретарь (34670) 36-7-65</a:t>
            </a:r>
            <a:br>
              <a:rPr lang="ru-RU" sz="1600" i="1" dirty="0" smtClean="0"/>
            </a:br>
            <a:r>
              <a:rPr lang="ru-RU" sz="1600" i="1" dirty="0" smtClean="0"/>
              <a:t>специалисты (34670) 36-5-72</a:t>
            </a:r>
            <a:r>
              <a:rPr lang="ru-RU" sz="1800" i="1" dirty="0" smtClean="0"/>
              <a:t/>
            </a:r>
            <a:br>
              <a:rPr lang="ru-RU" sz="1800" i="1" dirty="0" smtClean="0"/>
            </a:br>
            <a:endParaRPr lang="ru-RU" sz="1800" i="1" dirty="0"/>
          </a:p>
        </p:txBody>
      </p:sp>
      <p:pic>
        <p:nvPicPr>
          <p:cNvPr id="3" name="Рисунок 7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3309324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3771</TotalTime>
  <Words>252</Words>
  <Application>Microsoft Office PowerPoint</Application>
  <PresentationFormat>Экран (4:3)</PresentationFormat>
  <Paragraphs>136</Paragraphs>
  <Slides>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Воздушный поток</vt:lpstr>
      <vt:lpstr>Лист Microsoft Office Excel 97-2003</vt:lpstr>
      <vt:lpstr>Сельское поселение Сорум Белоярский район Ханты-Мансийский автономный округ-Югра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Администрация сельского поселения Сорум  Адрес фактический:  ул.Центральная, 34.  п.Сорум, Белоярский р-н, ХМАО-ЮГРА E-mail: admsorum86@yandex.ru  Глава администрации Маковей Мария Михайловна, тел. (34670) 36-3-65 секретарь (34670) 36-7-65 специалисты (34670) 36-5-72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user</cp:lastModifiedBy>
  <cp:revision>256</cp:revision>
  <dcterms:created xsi:type="dcterms:W3CDTF">2013-10-15T13:32:53Z</dcterms:created>
  <dcterms:modified xsi:type="dcterms:W3CDTF">2021-08-23T11:11:46Z</dcterms:modified>
</cp:coreProperties>
</file>